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0" r:id="rId6"/>
    <p:sldId id="275" r:id="rId7"/>
    <p:sldId id="276" r:id="rId8"/>
    <p:sldId id="277" r:id="rId9"/>
    <p:sldId id="27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62" r:id="rId23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6" d="100"/>
          <a:sy n="116" d="100"/>
        </p:scale>
        <p:origin x="390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0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074006-5FD5-471E-B09F-FB1710822C14}" type="datetime1">
              <a:rPr lang="hr-HR" smtClean="0"/>
              <a:t>19.4.2022.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CDE649-D803-4808-8846-EE9FF64533EA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228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697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846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hr-HR" smtClean="0"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ogled na oblake i plavo nebo obrubljeno staklenim zgradam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Uredite stil podnaslova matrice</a:t>
            </a:r>
            <a:endParaRPr lang="hr-HR" noProof="0" dirty="0"/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B9E94C-03F3-4F73-96E1-E18CD690B505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88749-6804-48F0-B5B7-E4FFA5B7413E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11144-30DD-4D40-B8CE-3832D8918ED8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D4266-7C66-46FF-B776-6F66C27E7BA4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5BB133-2E38-4C9C-ACF8-BDCF30D94D2A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EE3DBD-2557-4D31-BF8C-1D5501561478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ED960-F02F-417A-9C5C-EDABA7BB3C67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2A57F0-50CA-401D-977D-1F9C7D2F87DD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5164D7-5854-4D28-A99C-A8C6952441E9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3CE9E6-AF66-4159-B841-A858301C6295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C998C-8950-4C4A-95AB-6E74A55F189B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5218083-AB81-47C7-8507-02CC85A92270}" type="datetime1">
              <a:rPr lang="hr-HR" noProof="0" smtClean="0"/>
              <a:t>19.4.2022.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Sustav upravljanja kvalitetom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dirty="0" smtClean="0"/>
              <a:t>ISO 9001:2015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4133" y="476672"/>
            <a:ext cx="10971372" cy="106680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SUSTAV UPRAVLJANJA KVALITETOM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5. VOĐENJE</a:t>
            </a:r>
            <a:br>
              <a:rPr lang="hr-HR" sz="2400" dirty="0" smtClean="0"/>
            </a:br>
            <a:r>
              <a:rPr lang="hr-HR" sz="2400" dirty="0" smtClean="0"/>
              <a:t>5.1. VOĐENJE I OPREDJELJENJE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9836" y="1844824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b="1" dirty="0" smtClean="0"/>
              <a:t>5.1. VOĐENJE I OPREDJELJENJE</a:t>
            </a:r>
          </a:p>
          <a:p>
            <a:r>
              <a:rPr lang="hr-HR" sz="1600" dirty="0" smtClean="0"/>
              <a:t>Najviše vodstvo mora:</a:t>
            </a:r>
          </a:p>
          <a:p>
            <a:pPr>
              <a:buFontTx/>
              <a:buChar char="-"/>
            </a:pPr>
            <a:r>
              <a:rPr lang="hr-HR" sz="1600" dirty="0" smtClean="0"/>
              <a:t>Preuzeti odgovornost za SUK, Tim za kvalitetu,</a:t>
            </a:r>
          </a:p>
          <a:p>
            <a:pPr marL="0" indent="0">
              <a:buNone/>
            </a:pPr>
            <a:r>
              <a:rPr lang="hr-HR" sz="1600" dirty="0" smtClean="0"/>
              <a:t>Predstavnika uprave za kvalitetu</a:t>
            </a:r>
          </a:p>
          <a:p>
            <a:r>
              <a:rPr lang="hr-HR" sz="1600" dirty="0" smtClean="0"/>
              <a:t>Osigurati da su Politika kvalitete i Ciljevi kvalitete </a:t>
            </a:r>
          </a:p>
          <a:p>
            <a:pPr marL="0" indent="0">
              <a:buNone/>
            </a:pPr>
            <a:r>
              <a:rPr lang="hr-HR" sz="1600" dirty="0"/>
              <a:t>u</a:t>
            </a:r>
            <a:r>
              <a:rPr lang="hr-HR" sz="1600" dirty="0" smtClean="0"/>
              <a:t>spostavljeni za SUK i usklađeni sa strateškim smjerom </a:t>
            </a:r>
          </a:p>
          <a:p>
            <a:pPr marL="0" indent="0">
              <a:buNone/>
            </a:pPr>
            <a:r>
              <a:rPr lang="hr-HR" sz="1600" dirty="0" smtClean="0"/>
              <a:t>Organizacije</a:t>
            </a:r>
          </a:p>
          <a:p>
            <a:r>
              <a:rPr lang="hr-HR" sz="1600" dirty="0" smtClean="0"/>
              <a:t>Promicanje korištenja procesnog pristupa PDCA pristupa</a:t>
            </a:r>
          </a:p>
          <a:p>
            <a:r>
              <a:rPr lang="hr-HR" sz="1600" dirty="0" smtClean="0"/>
              <a:t>Osiguranje resursa</a:t>
            </a:r>
          </a:p>
          <a:p>
            <a:r>
              <a:rPr lang="hr-HR" sz="1600" dirty="0" smtClean="0"/>
              <a:t>Komunikacija o važnosti djelotvornog upravljanja kvalitetom</a:t>
            </a:r>
          </a:p>
          <a:p>
            <a:r>
              <a:rPr lang="hr-HR" sz="1600" dirty="0" smtClean="0"/>
              <a:t>Ostvarenje namjeravanih rezultata</a:t>
            </a:r>
          </a:p>
          <a:p>
            <a:r>
              <a:rPr lang="hr-HR" sz="1600" dirty="0" smtClean="0"/>
              <a:t>Pružanje potpore osobama koje bi doprinijele djelotvornosti sustava</a:t>
            </a:r>
          </a:p>
          <a:p>
            <a:r>
              <a:rPr lang="hr-HR" sz="1600" dirty="0" smtClean="0"/>
              <a:t>Promicanje poboljšanja</a:t>
            </a:r>
          </a:p>
          <a:p>
            <a:r>
              <a:rPr lang="hr-HR" sz="1600" dirty="0" smtClean="0"/>
              <a:t>Usmjerenost na kupca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2092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404664"/>
            <a:ext cx="10971372" cy="106680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SUSTAV UPRAVLJANJA KVALITETOM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5.2. POLITIKA</a:t>
            </a:r>
            <a:br>
              <a:rPr lang="hr-HR" sz="2400" dirty="0" smtClean="0"/>
            </a:br>
            <a:r>
              <a:rPr lang="hr-HR" sz="2400" dirty="0" smtClean="0"/>
              <a:t>5.3.ORGANIZACIJSKE ULOGE, ODGOVORNOSTI I OVLASTI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3852" y="1700808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5.2. POLITIKA</a:t>
            </a:r>
          </a:p>
          <a:p>
            <a:r>
              <a:rPr lang="hr-HR" sz="1600" dirty="0" smtClean="0"/>
              <a:t>Uspostavljanje politike kvalitete primaran je svrsi</a:t>
            </a:r>
          </a:p>
          <a:p>
            <a:pPr marL="0" indent="0">
              <a:buNone/>
            </a:pPr>
            <a:r>
              <a:rPr lang="hr-HR" sz="1600" dirty="0"/>
              <a:t>k</a:t>
            </a:r>
            <a:r>
              <a:rPr lang="hr-HR" sz="1600" dirty="0" smtClean="0"/>
              <a:t>ontekstu organizacije, daje okvir za postizanje ciljeva</a:t>
            </a:r>
          </a:p>
          <a:p>
            <a:pPr marL="0" indent="0">
              <a:buNone/>
            </a:pPr>
            <a:r>
              <a:rPr lang="hr-HR" sz="1600" dirty="0"/>
              <a:t>k</a:t>
            </a:r>
            <a:r>
              <a:rPr lang="hr-HR" sz="1600" dirty="0" smtClean="0"/>
              <a:t>valitete, opredjeljenje za ispunjenje primjenjivih zahtjeva,</a:t>
            </a:r>
          </a:p>
          <a:p>
            <a:pPr marL="0" indent="0">
              <a:buNone/>
            </a:pPr>
            <a:r>
              <a:rPr lang="hr-HR" sz="1600" dirty="0"/>
              <a:t>t</a:t>
            </a:r>
            <a:r>
              <a:rPr lang="hr-HR" sz="1600" dirty="0" smtClean="0"/>
              <a:t>rajno poboljšanje SUK-a</a:t>
            </a:r>
          </a:p>
          <a:p>
            <a:r>
              <a:rPr lang="hr-HR" sz="1600" dirty="0" smtClean="0"/>
              <a:t>Komuniciranje politike kvalitete, dostupnost</a:t>
            </a:r>
          </a:p>
          <a:p>
            <a:r>
              <a:rPr lang="hr-HR" sz="1600" dirty="0" smtClean="0"/>
              <a:t>Organizacijske uloge, odgovornosti i ovlasti</a:t>
            </a:r>
          </a:p>
          <a:p>
            <a:endParaRPr lang="hr-HR" sz="1600" dirty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5.3. ORGANIZACIJSKE ULOGE, OVLASTI I ODGOVORNOSTI</a:t>
            </a:r>
          </a:p>
          <a:p>
            <a:pPr>
              <a:lnSpc>
                <a:spcPct val="150000"/>
              </a:lnSpc>
            </a:pPr>
            <a:r>
              <a:rPr lang="hr-HR" sz="1600" dirty="0" smtClean="0"/>
              <a:t>Najviše poslovodstvo mora osigurati da su odgovornosti i ovlasti za relevantne uloge dodijeljene, prenesene i da se razumiju unutar organizacije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1677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476672"/>
            <a:ext cx="10971372" cy="1368152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200" b="1" dirty="0"/>
              <a:t/>
            </a:r>
            <a:br>
              <a:rPr lang="hr-HR" sz="2200" b="1" dirty="0"/>
            </a:br>
            <a:r>
              <a:rPr lang="hr-HR" sz="2200" b="1" dirty="0" smtClean="0"/>
              <a:t>SUSTAV UPRAVLJANJA KVALITETOM</a:t>
            </a:r>
            <a:br>
              <a:rPr lang="hr-HR" sz="2200" b="1" dirty="0" smtClean="0"/>
            </a:br>
            <a:r>
              <a:rPr lang="hr-HR" sz="2200" dirty="0" smtClean="0"/>
              <a:t>6. PLANIRANJE</a:t>
            </a:r>
            <a:br>
              <a:rPr lang="hr-HR" sz="2200" dirty="0" smtClean="0"/>
            </a:br>
            <a:r>
              <a:rPr lang="hr-HR" sz="2200" dirty="0" smtClean="0"/>
              <a:t>6.1. RADNJE ZA OBRADU RIZIKA I PRILIKA</a:t>
            </a:r>
            <a:br>
              <a:rPr lang="hr-HR" sz="2200" dirty="0" smtClean="0"/>
            </a:br>
            <a:r>
              <a:rPr lang="hr-HR" sz="2200" dirty="0" smtClean="0"/>
              <a:t>6.2. CILJEVI KVALITETE</a:t>
            </a:r>
            <a:br>
              <a:rPr lang="hr-HR" sz="2200" dirty="0" smtClean="0"/>
            </a:br>
            <a:r>
              <a:rPr lang="hr-HR" sz="2200" dirty="0" smtClean="0"/>
              <a:t>6.3. PLANIRANJE PROMJENA</a:t>
            </a:r>
            <a:endParaRPr lang="hr-HR" sz="2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5860" y="2132856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b="1" dirty="0" smtClean="0"/>
              <a:t>6.1. RADNJE ZA OBRADU RIZIKA I PRILIKA</a:t>
            </a:r>
          </a:p>
          <a:p>
            <a:r>
              <a:rPr lang="hr-HR" sz="1600" dirty="0" smtClean="0"/>
              <a:t>Da bi se osiguralo da SUK može ostvariti svoje </a:t>
            </a:r>
          </a:p>
          <a:p>
            <a:pPr marL="0" indent="0">
              <a:buNone/>
            </a:pPr>
            <a:r>
              <a:rPr lang="hr-HR" sz="1600" dirty="0"/>
              <a:t>n</a:t>
            </a:r>
            <a:r>
              <a:rPr lang="hr-HR" sz="1600" dirty="0" smtClean="0"/>
              <a:t>amjeravane rezultate</a:t>
            </a:r>
          </a:p>
          <a:p>
            <a:r>
              <a:rPr lang="hr-HR" sz="1600" dirty="0" smtClean="0"/>
              <a:t>Da bi se povećali poželjni učinci</a:t>
            </a:r>
          </a:p>
          <a:p>
            <a:r>
              <a:rPr lang="hr-HR" sz="1600" dirty="0" smtClean="0"/>
              <a:t>Da bi se postiglo poboljšanje</a:t>
            </a:r>
          </a:p>
          <a:p>
            <a:pPr marL="0" indent="0">
              <a:buNone/>
            </a:pPr>
            <a:r>
              <a:rPr lang="hr-HR" sz="1600" b="1" dirty="0" smtClean="0"/>
              <a:t>6.2. CILJEVI KVALITETE</a:t>
            </a:r>
          </a:p>
          <a:p>
            <a:r>
              <a:rPr lang="hr-HR" sz="1600" dirty="0" smtClean="0"/>
              <a:t>Ciljevi kvalitete moraju biti u skladu sa politikom kvalitete</a:t>
            </a:r>
          </a:p>
          <a:p>
            <a:pPr marL="0" indent="0">
              <a:buNone/>
            </a:pPr>
            <a:r>
              <a:rPr lang="hr-HR" sz="1600" dirty="0"/>
              <a:t>b</a:t>
            </a:r>
            <a:r>
              <a:rPr lang="hr-HR" sz="1600" dirty="0" smtClean="0"/>
              <a:t>iti mjerljivi, relevantni i ažurirani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b="1" dirty="0" smtClean="0"/>
              <a:t>6.3. PLANIRANJE PROMJENA</a:t>
            </a:r>
          </a:p>
          <a:p>
            <a:pPr>
              <a:lnSpc>
                <a:spcPct val="150000"/>
              </a:lnSpc>
            </a:pPr>
            <a:r>
              <a:rPr lang="hr-HR" sz="1600" dirty="0" smtClean="0"/>
              <a:t>Kada se planira promjena u svrhu postizanja ciljeva kvalitete organizacija mora osigurati resurse, odrediti tko će biti odgovoran, kada će biti završeno, kada će se vrednovati rezultati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8455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4133" y="404664"/>
            <a:ext cx="10971372" cy="1066800"/>
          </a:xfrm>
        </p:spPr>
        <p:txBody>
          <a:bodyPr>
            <a:normAutofit fontScale="90000"/>
          </a:bodyPr>
          <a:lstStyle/>
          <a:p>
            <a:r>
              <a:rPr lang="hr-HR" sz="2000" b="1" dirty="0" smtClean="0"/>
              <a:t>SUSTAV UPRAVLJANJA KVALITETOM</a:t>
            </a:r>
            <a:br>
              <a:rPr lang="hr-HR" sz="2000" b="1" dirty="0" smtClean="0"/>
            </a:br>
            <a:r>
              <a:rPr lang="hr-HR" sz="2000" dirty="0" smtClean="0"/>
              <a:t>7. PODRŠKA</a:t>
            </a:r>
            <a:br>
              <a:rPr lang="hr-HR" sz="2000" dirty="0" smtClean="0"/>
            </a:br>
            <a:r>
              <a:rPr lang="hr-HR" sz="2000" dirty="0" smtClean="0"/>
              <a:t>7.1. RESURSI</a:t>
            </a:r>
            <a:br>
              <a:rPr lang="hr-HR" sz="2000" dirty="0" smtClean="0"/>
            </a:br>
            <a:r>
              <a:rPr lang="hr-HR" sz="2000" dirty="0" smtClean="0"/>
              <a:t>7.2. KOMPETENCIJA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5860" y="2204864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7.1. RESURSI</a:t>
            </a:r>
          </a:p>
          <a:p>
            <a:r>
              <a:rPr lang="hr-HR" sz="1400" dirty="0" smtClean="0"/>
              <a:t>Organizacija mora razmotriti:</a:t>
            </a:r>
          </a:p>
          <a:p>
            <a:pPr>
              <a:buFontTx/>
              <a:buChar char="-"/>
            </a:pPr>
            <a:r>
              <a:rPr lang="hr-HR" sz="1400" dirty="0" smtClean="0"/>
              <a:t>Mogućnost i ograničenja postojećih internih resursa</a:t>
            </a:r>
          </a:p>
          <a:p>
            <a:pPr>
              <a:buFontTx/>
              <a:buChar char="-"/>
            </a:pPr>
            <a:r>
              <a:rPr lang="hr-HR" sz="1400" dirty="0" smtClean="0"/>
              <a:t>Potrebe nabave od vanjskih dobavljača</a:t>
            </a:r>
          </a:p>
          <a:p>
            <a:pPr>
              <a:buFontTx/>
              <a:buChar char="-"/>
            </a:pPr>
            <a:r>
              <a:rPr lang="hr-HR" sz="1400" dirty="0" smtClean="0"/>
              <a:t>Osigurati osobe nužne za djelotvornu implementaciju SUK-a</a:t>
            </a:r>
          </a:p>
          <a:p>
            <a:pPr>
              <a:buFontTx/>
              <a:buChar char="-"/>
            </a:pPr>
            <a:r>
              <a:rPr lang="hr-HR" sz="1400" dirty="0" smtClean="0"/>
              <a:t>Mora se osigurati infrastruktura, okruženje provedbe procesa,</a:t>
            </a:r>
          </a:p>
          <a:p>
            <a:pPr marL="0" indent="0">
              <a:buNone/>
            </a:pPr>
            <a:r>
              <a:rPr lang="hr-HR" sz="1400" dirty="0"/>
              <a:t>r</a:t>
            </a:r>
            <a:r>
              <a:rPr lang="hr-HR" sz="1400" dirty="0" smtClean="0"/>
              <a:t>esursi za nadzor i mjerenje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1600" dirty="0" smtClean="0"/>
              <a:t>7.2. KOMPETENCIJA</a:t>
            </a:r>
          </a:p>
          <a:p>
            <a:r>
              <a:rPr lang="hr-HR" sz="1400" dirty="0" smtClean="0"/>
              <a:t>Organizacija mora:</a:t>
            </a:r>
          </a:p>
          <a:p>
            <a:pPr>
              <a:buFontTx/>
              <a:buChar char="-"/>
            </a:pPr>
            <a:r>
              <a:rPr lang="hr-HR" sz="1400" dirty="0" smtClean="0"/>
              <a:t>Odrediti nužnu kompetenciju za osobu koja izvodi poslove pod njezinim nadzorom</a:t>
            </a:r>
          </a:p>
          <a:p>
            <a:pPr>
              <a:buFontTx/>
              <a:buChar char="-"/>
            </a:pPr>
            <a:r>
              <a:rPr lang="hr-HR" sz="1400" dirty="0" smtClean="0"/>
              <a:t>Osigurati osobi edukaciju, osposobljavanje</a:t>
            </a:r>
          </a:p>
          <a:p>
            <a:pPr>
              <a:buFontTx/>
              <a:buChar char="-"/>
            </a:pPr>
            <a:r>
              <a:rPr lang="hr-HR" sz="1400" dirty="0" smtClean="0"/>
              <a:t>Vrednovati djelotvornost poduzetih radnji</a:t>
            </a:r>
          </a:p>
          <a:p>
            <a:pPr>
              <a:buFontTx/>
              <a:buChar char="-"/>
            </a:pPr>
            <a:r>
              <a:rPr lang="hr-HR" sz="1400" dirty="0" smtClean="0"/>
              <a:t>Sačuvati primjerene dokumentirane informacije kao dokaz kompetencije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88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441" y="260648"/>
            <a:ext cx="10971372" cy="106680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SUSTAV UPRAVLJANJA KVALITETOM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7.3. SVIJEST</a:t>
            </a:r>
            <a:br>
              <a:rPr lang="hr-HR" sz="2000" dirty="0" smtClean="0"/>
            </a:br>
            <a:r>
              <a:rPr lang="hr-HR" sz="2000" dirty="0" smtClean="0"/>
              <a:t>7.4. KOMUNIKACIJA</a:t>
            </a:r>
            <a:br>
              <a:rPr lang="hr-HR" sz="2000" dirty="0" smtClean="0"/>
            </a:br>
            <a:r>
              <a:rPr lang="hr-HR" sz="2000" dirty="0" smtClean="0"/>
              <a:t>7.5. DOKUMENTIRANE INFORMACIJE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1627" y="1484784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7.3 SVIJEST</a:t>
            </a:r>
          </a:p>
          <a:p>
            <a:r>
              <a:rPr lang="hr-HR" sz="1400" dirty="0" smtClean="0"/>
              <a:t>Organizacija mora osigurati da su osobe koje obavljaju</a:t>
            </a:r>
          </a:p>
          <a:p>
            <a:pPr marL="0" indent="0">
              <a:buNone/>
            </a:pPr>
            <a:r>
              <a:rPr lang="hr-HR" sz="1400" dirty="0" smtClean="0"/>
              <a:t>Poslove pod nadzorom organizacije svjesne:</a:t>
            </a:r>
          </a:p>
          <a:p>
            <a:pPr>
              <a:buFontTx/>
              <a:buChar char="-"/>
            </a:pPr>
            <a:r>
              <a:rPr lang="hr-HR" sz="1400" dirty="0" smtClean="0"/>
              <a:t>Politike kvalitete</a:t>
            </a:r>
          </a:p>
          <a:p>
            <a:pPr>
              <a:buFontTx/>
              <a:buChar char="-"/>
            </a:pPr>
            <a:r>
              <a:rPr lang="hr-HR" sz="1400" dirty="0" smtClean="0"/>
              <a:t>Važnost njihovog doprinosa djelotvornosti SUK-a</a:t>
            </a:r>
          </a:p>
          <a:p>
            <a:pPr>
              <a:buFontTx/>
              <a:buChar char="-"/>
            </a:pPr>
            <a:r>
              <a:rPr lang="hr-HR" sz="1400" dirty="0" smtClean="0"/>
              <a:t>Posljedica nesukladnosti</a:t>
            </a:r>
          </a:p>
          <a:p>
            <a:pPr marL="0" indent="0">
              <a:buNone/>
            </a:pPr>
            <a:r>
              <a:rPr lang="hr-HR" sz="1600" dirty="0" smtClean="0"/>
              <a:t>7.4. KOMUNIKACIJA</a:t>
            </a:r>
          </a:p>
          <a:p>
            <a:r>
              <a:rPr lang="hr-HR" sz="1400" dirty="0" smtClean="0"/>
              <a:t>Organizacija mora odrediti internu i vanjsku  komunikaciju relevantnu</a:t>
            </a:r>
          </a:p>
          <a:p>
            <a:pPr marL="0" indent="0">
              <a:buNone/>
            </a:pPr>
            <a:r>
              <a:rPr lang="hr-HR" sz="1400" dirty="0" smtClean="0"/>
              <a:t>Za SUK, o čemu, kada, kako, tko i s kim će komunicirati</a:t>
            </a:r>
          </a:p>
          <a:p>
            <a:pPr marL="0" indent="0">
              <a:buNone/>
            </a:pPr>
            <a:r>
              <a:rPr lang="hr-HR" sz="1600" dirty="0" smtClean="0"/>
              <a:t>7.5. DOKUMENTIRANE INFORMACIJE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određuje nužne dokumentirane informacije zahtijevane ISO 9001:2015 normom 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Izrada i ažuriranje dokumentiranih informacija kao i njihovim upravljanjem važan su dio sustava upravljanja kvalitetom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7994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971372" cy="1066800"/>
          </a:xfrm>
        </p:spPr>
        <p:txBody>
          <a:bodyPr>
            <a:normAutofit/>
          </a:bodyPr>
          <a:lstStyle/>
          <a:p>
            <a:r>
              <a:rPr lang="hr-HR" sz="1600" b="1" dirty="0" smtClean="0"/>
              <a:t>SUSTAV UPRAVLJANJA KVALITETOM- PROVEDBA</a:t>
            </a:r>
            <a:br>
              <a:rPr lang="hr-HR" sz="1600" b="1" dirty="0" smtClean="0"/>
            </a:br>
            <a:r>
              <a:rPr lang="hr-HR" sz="1600" dirty="0" smtClean="0"/>
              <a:t>8.1. OPERATIVNO PLANIRANJE I NADZOR</a:t>
            </a:r>
            <a:br>
              <a:rPr lang="hr-HR" sz="1600" dirty="0" smtClean="0"/>
            </a:br>
            <a:r>
              <a:rPr lang="hr-HR" sz="1600" dirty="0" smtClean="0"/>
              <a:t>8.2. ZAHTJEVI ZA PROIZVODE I USLUGE</a:t>
            </a:r>
            <a:br>
              <a:rPr lang="hr-HR" sz="1600" dirty="0" smtClean="0"/>
            </a:br>
            <a:r>
              <a:rPr lang="hr-HR" sz="1600" dirty="0" smtClean="0"/>
              <a:t>8.3. PROJEKTIRANJE I RAZVOJ PROIZVODA I USLUGA</a:t>
            </a:r>
            <a:br>
              <a:rPr lang="hr-HR" sz="1600" dirty="0" smtClean="0"/>
            </a:br>
            <a:r>
              <a:rPr lang="hr-HR" sz="1600" dirty="0" smtClean="0"/>
              <a:t>8.4. NADZOR VANJSKIH NABAVLJENIH PROCESA, PROIZVODA I USLUGA</a:t>
            </a:r>
            <a:endParaRPr lang="hr-HR" sz="1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1844" y="1700808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8.1. OPERATIVNO PLANIRANJE I NADZOR</a:t>
            </a:r>
          </a:p>
          <a:p>
            <a:pPr>
              <a:lnSpc>
                <a:spcPct val="100000"/>
              </a:lnSpc>
            </a:pPr>
            <a:r>
              <a:rPr lang="hr-HR" sz="1400" dirty="0" smtClean="0"/>
              <a:t>Organizacija mora planirati, implementirati i nadzirati procese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400" dirty="0"/>
              <a:t>o</a:t>
            </a:r>
            <a:r>
              <a:rPr lang="hr-HR" sz="1400" dirty="0" smtClean="0"/>
              <a:t>dređivanjem zahtjeva za proizvode i usluge, uspostavljanje kriterija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400" dirty="0"/>
              <a:t>z</a:t>
            </a:r>
            <a:r>
              <a:rPr lang="hr-HR" sz="1400" dirty="0" smtClean="0"/>
              <a:t>a procese i prihvaćanje proizvoda i usluga</a:t>
            </a:r>
          </a:p>
          <a:p>
            <a:pPr marL="0" indent="0">
              <a:buNone/>
            </a:pPr>
            <a:r>
              <a:rPr lang="hr-HR" sz="1600" dirty="0" smtClean="0"/>
              <a:t>8.2. ZAHTJEVI ZA PROIZVODE I USLUGE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Komunikacija s kupcem koja mora uključivati pružanje informacija, postupanje sa upitima, ugovorima i narudžbama, pribavljanje povratne informacije, usklađenost sa statutarnim i regulatornim zahtjevima</a:t>
            </a:r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r>
              <a:rPr lang="hr-HR" sz="1600" dirty="0" smtClean="0"/>
              <a:t>8.3. PROJEKTIRANJE I RAZVOJ PROIZVODA I USLUGA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razmotriti prirodu, trajanje i složenost aktivnosti, zahtijevane faze procesa, verifikacije i validacije, odgovornosti, potrebu za uključivanjem kupaca i korisnika, razinu očekivanog nadzora i nužne dokumentirane informacije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400" dirty="0" smtClean="0"/>
              <a:t>8.4. NADZOR  VANJSKIH NABAVLJENIH PROCESA, PROIZVODA I USLUGA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Važno je da se nabavljeni procesi namjeravaju ugraditi u  proizvode i usluge organizacije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0535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332656"/>
            <a:ext cx="10971372" cy="106680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SUSTAV UPRAVLJANJA KVALITETOM-PROVEDBA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1800" dirty="0" smtClean="0"/>
              <a:t>8.5. PROIZVODNJA I PRUŽANJE USLUGA</a:t>
            </a:r>
            <a:br>
              <a:rPr lang="hr-HR" sz="1800" dirty="0" smtClean="0"/>
            </a:br>
            <a:r>
              <a:rPr lang="hr-HR" sz="1800" dirty="0" smtClean="0"/>
              <a:t>8.6. IZDAVANJE PROIZVODA  I USLUGA</a:t>
            </a:r>
            <a:br>
              <a:rPr lang="hr-HR" sz="1800" dirty="0" smtClean="0"/>
            </a:br>
            <a:r>
              <a:rPr lang="hr-HR" sz="1800" dirty="0" smtClean="0"/>
              <a:t>8.7. UPRAVLJANJE NESUKLADNIM IZLAZIMA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2028" y="1484784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8.5. PROIZVODNJA I PRUŽANJE USLUGA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primijeniti proizvodnu i pružanje usluga pod nadziranim uvjetima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koristiti primjerene načine za identifikaciju izlaza kada je potrebno osigurati sukladnost proizvoda i usluga</a:t>
            </a:r>
          </a:p>
          <a:p>
            <a:pPr marL="0" indent="0">
              <a:buNone/>
            </a:pPr>
            <a:r>
              <a:rPr lang="hr-HR" sz="1600" dirty="0" smtClean="0"/>
              <a:t>8.6. IZDAVANJE PROIZVODA I USLUGA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primijeniti planirane radnje u primjerenim fazama, kako bi verificirala da su zahtjevi za proizvode i usluge ispunjeni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600" dirty="0" smtClean="0"/>
              <a:t>8.7. UPRAVLJANJE NESUKLADNIM IZLAZIMA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osigurati da su izlazi koji nisu u skladu s njihovim zahtjevima identificirani i stavljeni pod nadzor kako bi se spriječila njihova nenamjerna upotreba ili isporuka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opisati nesukladnosti, opisati poduzetu radnju, opisati dobivenu koncesiju, identificirati ovlaštenu osobu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8275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260648"/>
            <a:ext cx="10971372" cy="1282824"/>
          </a:xfrm>
        </p:spPr>
        <p:txBody>
          <a:bodyPr>
            <a:normAutofit fontScale="90000"/>
          </a:bodyPr>
          <a:lstStyle/>
          <a:p>
            <a:r>
              <a:rPr lang="hr-HR" sz="2000" b="1" dirty="0" smtClean="0"/>
              <a:t>SUSTAV  </a:t>
            </a:r>
            <a:r>
              <a:rPr lang="hr-HR" sz="2000" b="1" dirty="0" smtClean="0"/>
              <a:t>UPRAVLJANJA KVALITETOM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9. VREDNOVANJE </a:t>
            </a:r>
            <a:r>
              <a:rPr lang="hr-HR" sz="2000" dirty="0" smtClean="0"/>
              <a:t>PERFORMANSI</a:t>
            </a:r>
            <a:br>
              <a:rPr lang="hr-HR" sz="2000" dirty="0" smtClean="0"/>
            </a:br>
            <a:r>
              <a:rPr lang="hr-HR" sz="2000" dirty="0" smtClean="0"/>
              <a:t>9.1. NADZOR, MJERENJE, ANALIZA I VREDNOVANJE</a:t>
            </a:r>
            <a:br>
              <a:rPr lang="hr-HR" sz="2000" dirty="0" smtClean="0"/>
            </a:br>
            <a:r>
              <a:rPr lang="hr-HR" sz="2000" dirty="0" smtClean="0"/>
              <a:t>9.2. INTERNI AUDIT</a:t>
            </a:r>
            <a:br>
              <a:rPr lang="hr-HR" sz="2000" dirty="0" smtClean="0"/>
            </a:br>
            <a:r>
              <a:rPr lang="hr-HR" sz="2000" dirty="0" smtClean="0"/>
              <a:t>9.3. UPRAVINA OCJENA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9836" y="1916832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9.1 NADZOR, MJERENJE, ANALIZA I VREDNOVANJE</a:t>
            </a:r>
          </a:p>
          <a:p>
            <a:r>
              <a:rPr lang="hr-HR" sz="1400" dirty="0" smtClean="0"/>
              <a:t>Organizacija mora odrediti:</a:t>
            </a:r>
          </a:p>
          <a:p>
            <a:pPr>
              <a:buFontTx/>
              <a:buChar char="-"/>
            </a:pPr>
            <a:r>
              <a:rPr lang="hr-HR" sz="1400" dirty="0" smtClean="0"/>
              <a:t>Što je potrebno mjeriti</a:t>
            </a:r>
          </a:p>
          <a:p>
            <a:pPr>
              <a:buFontTx/>
              <a:buChar char="-"/>
            </a:pPr>
            <a:r>
              <a:rPr lang="hr-HR" sz="1400" dirty="0" smtClean="0"/>
              <a:t>Metode nadzora, mjerenja i analize</a:t>
            </a:r>
          </a:p>
          <a:p>
            <a:pPr>
              <a:buFontTx/>
              <a:buChar char="-"/>
            </a:pPr>
            <a:r>
              <a:rPr lang="hr-HR" sz="1400" dirty="0" smtClean="0"/>
              <a:t>Kada se mora provesti nadzor i mjerenje</a:t>
            </a:r>
          </a:p>
          <a:p>
            <a:pPr>
              <a:buFontTx/>
              <a:buChar char="-"/>
            </a:pPr>
            <a:r>
              <a:rPr lang="hr-HR" sz="1400" dirty="0" smtClean="0"/>
              <a:t>Kada se rezultati nadzora moraju vrednovati</a:t>
            </a:r>
          </a:p>
          <a:p>
            <a:pPr marL="0" indent="0">
              <a:buNone/>
            </a:pPr>
            <a:r>
              <a:rPr lang="hr-HR" sz="1600" dirty="0" smtClean="0"/>
              <a:t>9.2  INTERNI AUDIT 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provoditi interne audite u planiranim intervalima kako bi osiguralo njegovu trajnu prikladnost, djelotvornost i usklađenost sa strateškim smjerom organizacije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600" dirty="0" smtClean="0"/>
              <a:t>9.3. UPRAVINA OCJENA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Najviše poslovodstvo mora ocijeniti SUK u planiranim intervalima kako bi osiguralo njegovu trajnu prikladnost, djelotvornost i usklađenost sa strateškim smjerom organizacije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4143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0" y="260648"/>
            <a:ext cx="10971372" cy="106680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10. POBOLJŠAVANJE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10.1 OPĆENITO</a:t>
            </a:r>
            <a:br>
              <a:rPr lang="hr-HR" sz="2000" dirty="0" smtClean="0"/>
            </a:br>
            <a:r>
              <a:rPr lang="hr-HR" sz="2000" dirty="0" smtClean="0"/>
              <a:t>10.2 NESUKLADNOST I KOREKTIVNA RADNJA</a:t>
            </a:r>
            <a:br>
              <a:rPr lang="hr-HR" sz="2000" dirty="0" smtClean="0"/>
            </a:br>
            <a:r>
              <a:rPr lang="hr-HR" sz="2000" dirty="0" smtClean="0"/>
              <a:t>10.3 TRAJNO POBOLJŠANJE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3852" y="1772816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10.1 OPĆENITO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utvrditi i odobriti prilike za poboljšavanje proizvoda i usluga, korekcije, prevenciju ili smanjenje neželjenih utjecaja, te poboljšavanje performansi SUK</a:t>
            </a:r>
          </a:p>
          <a:p>
            <a:pPr>
              <a:lnSpc>
                <a:spcPct val="150000"/>
              </a:lnSpc>
            </a:pPr>
            <a:r>
              <a:rPr lang="hr-HR" sz="1600" dirty="0" smtClean="0"/>
              <a:t>10.2. NESUKLADNOST I KOREKTIVNA RADNJA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pregledati i analizirati ne sukladnost, utvrditi uzrok nesukladnosti, primijeniti potrebnu radnju, ažurirati rizike, način izmjene SUK, te sačuvati dokumentiranu informaciju o bilo kojoj radnji</a:t>
            </a:r>
          </a:p>
          <a:p>
            <a:pPr>
              <a:lnSpc>
                <a:spcPct val="150000"/>
              </a:lnSpc>
            </a:pPr>
            <a:endParaRPr lang="hr-HR" sz="1400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1600" dirty="0" smtClean="0"/>
              <a:t>10.3. TRAJNO POBOLJŠAVANJE</a:t>
            </a:r>
          </a:p>
          <a:p>
            <a:pPr>
              <a:lnSpc>
                <a:spcPct val="150000"/>
              </a:lnSpc>
            </a:pPr>
            <a:r>
              <a:rPr lang="hr-HR" sz="1400" dirty="0" smtClean="0"/>
              <a:t>Organizacija mora razmotriti rezultate analize i vrednovanja i izlaze </a:t>
            </a:r>
            <a:r>
              <a:rPr lang="hr-HR" sz="1400" dirty="0" err="1" smtClean="0"/>
              <a:t>upravine</a:t>
            </a:r>
            <a:r>
              <a:rPr lang="hr-HR" sz="1400" dirty="0" smtClean="0"/>
              <a:t> ocjene, kako bi utvrdila da li postoje potrebe ili prilike koje se moraju obraditi kao dio trajnog poboljšavanja</a:t>
            </a:r>
          </a:p>
        </p:txBody>
      </p:sp>
    </p:spTree>
    <p:extLst>
      <p:ext uri="{BB962C8B-B14F-4D97-AF65-F5344CB8AC3E}">
        <p14:creationId xmlns:p14="http://schemas.microsoft.com/office/powerpoint/2010/main" val="26298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like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42607"/>
            <a:ext cx="4510773" cy="6732000"/>
          </a:xfrm>
        </p:spPr>
      </p:pic>
      <p:sp>
        <p:nvSpPr>
          <p:cNvPr id="9" name="Rezervirano mjesto za tekst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r-HR" dirty="0" smtClean="0"/>
              <a:t>CERTIFIKAT ISO 9001:201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609441" y="5157192"/>
            <a:ext cx="10971372" cy="648072"/>
          </a:xfrm>
        </p:spPr>
        <p:txBody>
          <a:bodyPr rtlCol="0">
            <a:normAutofit/>
          </a:bodyPr>
          <a:lstStyle/>
          <a:p>
            <a:pPr rtl="0"/>
            <a:r>
              <a:rPr lang="hr-HR" sz="1400" dirty="0" smtClean="0"/>
              <a:t>Ova međunarodne norma se temelji na procesnom pristupu, koji uključuje Plan-Do-</a:t>
            </a:r>
            <a:r>
              <a:rPr lang="hr-HR" sz="1400" dirty="0" err="1" smtClean="0"/>
              <a:t>Check</a:t>
            </a:r>
            <a:r>
              <a:rPr lang="hr-HR" sz="1400" dirty="0" smtClean="0"/>
              <a:t>-</a:t>
            </a:r>
            <a:r>
              <a:rPr lang="hr-HR" sz="1400" dirty="0" err="1" smtClean="0"/>
              <a:t>Act</a:t>
            </a:r>
            <a:r>
              <a:rPr lang="hr-HR" sz="1400" dirty="0" smtClean="0"/>
              <a:t> Ciklus (PDCA) i razmišljanje na temelju rizika</a:t>
            </a:r>
            <a:br>
              <a:rPr lang="hr-HR" sz="1400" dirty="0" smtClean="0"/>
            </a:br>
            <a:r>
              <a:rPr lang="hr-HR" sz="1400" dirty="0" smtClean="0"/>
              <a:t>PDCA ciklus omogućava organizaciji da odredi faktore koji mogu utjecati na devijaciju procesa i SUK organizacije od planiranih rezultata, da postavi preventivne mjere kako bi minimalizirala negativne posljedice</a:t>
            </a:r>
            <a:endParaRPr lang="hr-HR" sz="1400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numCol="1" rtlCol="0">
            <a:normAutofit lnSpcReduction="10000"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hr-HR" sz="2400" b="1" dirty="0" smtClean="0"/>
              <a:t>SUSTAV UPRAVLJANJA KVALITETOM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sz="2400" b="1" dirty="0"/>
              <a:t>ZAHTJEVI </a:t>
            </a:r>
            <a:r>
              <a:rPr lang="hr-HR" sz="2400" b="1" dirty="0" smtClean="0"/>
              <a:t>NORME  ISO 9001:2015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1400" b="1" u="sng" dirty="0" smtClean="0"/>
              <a:t>Potencijalne koristi:</a:t>
            </a:r>
            <a:r>
              <a:rPr lang="hr-HR" sz="1400" dirty="0" smtClean="0"/>
              <a:t>													</a:t>
            </a:r>
            <a:endParaRPr lang="hr-HR" sz="1400" dirty="0"/>
          </a:p>
          <a:p>
            <a:pPr algn="just">
              <a:lnSpc>
                <a:spcPct val="100000"/>
              </a:lnSpc>
            </a:pPr>
            <a:r>
              <a:rPr lang="hr-HR" sz="1400" dirty="0" smtClean="0"/>
              <a:t>Strateška odluka						</a:t>
            </a:r>
            <a:r>
              <a:rPr lang="hr-HR" sz="1400" b="1" u="sng" dirty="0" smtClean="0"/>
              <a:t>Namjera </a:t>
            </a:r>
            <a:r>
              <a:rPr lang="hr-HR" sz="1400" b="1" u="sng" dirty="0"/>
              <a:t>ISO 9001:2015 nije:</a:t>
            </a:r>
            <a:endParaRPr lang="hr-HR" sz="1400" dirty="0" smtClean="0"/>
          </a:p>
          <a:p>
            <a:pPr algn="just">
              <a:lnSpc>
                <a:spcPct val="100000"/>
              </a:lnSpc>
            </a:pPr>
            <a:r>
              <a:rPr lang="hr-HR" sz="1400" dirty="0"/>
              <a:t>Poboljšanje performansi</a:t>
            </a:r>
            <a:r>
              <a:rPr lang="hr-HR" sz="1400" dirty="0" smtClean="0"/>
              <a:t>					- jednolična struktura različitih SUK</a:t>
            </a:r>
          </a:p>
          <a:p>
            <a:pPr algn="just">
              <a:lnSpc>
                <a:spcPct val="100000"/>
              </a:lnSpc>
            </a:pPr>
            <a:r>
              <a:rPr lang="hr-HR" sz="1400" dirty="0" smtClean="0"/>
              <a:t>Inicijativa održivog razvoja					- usklađivanje dokumentacije sa normom</a:t>
            </a:r>
          </a:p>
          <a:p>
            <a:pPr algn="just">
              <a:lnSpc>
                <a:spcPct val="100000"/>
              </a:lnSpc>
            </a:pPr>
            <a:r>
              <a:rPr lang="hr-HR" sz="1400" dirty="0" smtClean="0"/>
              <a:t>Dosljednost osiguravanja proizvoda i usluga				-korištenje specifične dokumentacije</a:t>
            </a:r>
          </a:p>
          <a:p>
            <a:pPr algn="just">
              <a:lnSpc>
                <a:spcPct val="100000"/>
              </a:lnSpc>
            </a:pPr>
            <a:r>
              <a:rPr lang="hr-HR" sz="1400" dirty="0" smtClean="0"/>
              <a:t>Povećanje zadovoljstva kupca (korisnika)</a:t>
            </a:r>
          </a:p>
          <a:p>
            <a:pPr algn="just">
              <a:lnSpc>
                <a:spcPct val="100000"/>
              </a:lnSpc>
            </a:pPr>
            <a:r>
              <a:rPr lang="hr-HR" sz="1400" dirty="0" smtClean="0"/>
              <a:t>Sposobnost dokazivanja sukladnosti sa definiranim zahtjevima SUK-a </a:t>
            </a: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188640"/>
            <a:ext cx="10971372" cy="1066800"/>
          </a:xfrm>
        </p:spPr>
        <p:txBody>
          <a:bodyPr/>
          <a:lstStyle/>
          <a:p>
            <a:pPr algn="ctr"/>
            <a:r>
              <a:rPr lang="hr-HR" b="1" dirty="0"/>
              <a:t>NAČELA UPRAVLJANJA KVALITETOM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9739" y="1340768"/>
            <a:ext cx="10287000" cy="4190999"/>
          </a:xfrm>
        </p:spPr>
        <p:txBody>
          <a:bodyPr numCol="2">
            <a:normAutofit/>
          </a:bodyPr>
          <a:lstStyle/>
          <a:p>
            <a:pPr marL="342900" indent="-342900" algn="just">
              <a:buAutoNum type="arabicPeriod"/>
            </a:pPr>
            <a:r>
              <a:rPr lang="hr-HR" sz="1400" dirty="0" smtClean="0"/>
              <a:t>USMJERENOST NA KUPCA                                                                              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VOĐENJE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UKLJUČENOST LJUDI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PROCESNI PRISTUP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POBOLJŠAVANJE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ODLUČIVANJE NA TEMELJU ČINJENICA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UPRAVLJANJE ODNOSIMA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RAZMIŠLJANJE NA TEMELJU RIZIKA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POVEZANOST SA ISO 9001 I ISO 9004 NORMOM</a:t>
            </a:r>
          </a:p>
          <a:p>
            <a:pPr marL="342900" indent="-342900" algn="just">
              <a:buAutoNum type="arabicPeriod"/>
            </a:pPr>
            <a:endParaRPr lang="hr-HR" sz="1400" dirty="0"/>
          </a:p>
          <a:p>
            <a:pPr marL="0" indent="0" algn="just">
              <a:buNone/>
            </a:pPr>
            <a:endParaRPr lang="hr-HR" sz="1400" dirty="0" smtClean="0"/>
          </a:p>
          <a:p>
            <a:pPr marL="342900" indent="-342900" algn="just">
              <a:buAutoNum type="arabicPeriod"/>
            </a:pPr>
            <a:endParaRPr lang="hr-HR" sz="1400" dirty="0"/>
          </a:p>
          <a:p>
            <a:pPr marL="342900" indent="-342900" algn="just">
              <a:buAutoNum type="arabicPeriod"/>
            </a:pPr>
            <a:endParaRPr lang="hr-HR" sz="1400" dirty="0" smtClean="0"/>
          </a:p>
          <a:p>
            <a:pPr marL="342900" indent="-342900" algn="just">
              <a:buAutoNum type="arabicPeriod"/>
            </a:pPr>
            <a:endParaRPr lang="hr-HR" sz="1400" dirty="0" smtClean="0"/>
          </a:p>
          <a:p>
            <a:pPr algn="just"/>
            <a:endParaRPr lang="hr-HR" sz="1400" dirty="0" smtClean="0"/>
          </a:p>
          <a:p>
            <a:pPr marL="0" indent="0" algn="just">
              <a:buNone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4732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SUSTAV UPRAVLJANJA KVALITETOM I NJEGOVI ZAHTJEVI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1884" y="1556792"/>
            <a:ext cx="8689031" cy="4190999"/>
          </a:xfrm>
        </p:spPr>
        <p:txBody>
          <a:bodyPr numCol="2">
            <a:normAutofit fontScale="92500" lnSpcReduction="20000"/>
          </a:bodyPr>
          <a:lstStyle/>
          <a:p>
            <a:endParaRPr lang="hr-HR" sz="1400" dirty="0" smtClean="0"/>
          </a:p>
          <a:p>
            <a:pPr marL="0" indent="0">
              <a:buNone/>
            </a:pPr>
            <a:endParaRPr lang="hr-HR" sz="1400" dirty="0" smtClean="0"/>
          </a:p>
          <a:p>
            <a:pPr algn="just"/>
            <a:r>
              <a:rPr lang="hr-HR" sz="2000" b="1" dirty="0" smtClean="0"/>
              <a:t>1. OPSEG</a:t>
            </a:r>
          </a:p>
          <a:p>
            <a:pPr algn="just"/>
            <a:r>
              <a:rPr lang="hr-HR" sz="2000" b="1" dirty="0" smtClean="0"/>
              <a:t>2. NORMATIVNE REFERENCE</a:t>
            </a:r>
          </a:p>
          <a:p>
            <a:pPr algn="just"/>
            <a:r>
              <a:rPr lang="hr-HR" sz="2000" b="1" dirty="0" smtClean="0"/>
              <a:t>3. POJMOVI I DEFINICIJE</a:t>
            </a:r>
          </a:p>
          <a:p>
            <a:pPr algn="just"/>
            <a:r>
              <a:rPr lang="hr-HR" sz="2000" b="1" dirty="0" smtClean="0"/>
              <a:t>4. KONTEKST ORGANIZACIJE</a:t>
            </a:r>
          </a:p>
          <a:p>
            <a:pPr algn="just"/>
            <a:r>
              <a:rPr lang="hr-HR" sz="2000" b="1" dirty="0" smtClean="0"/>
              <a:t>5. VOĐENJE</a:t>
            </a:r>
          </a:p>
          <a:p>
            <a:pPr marL="0" indent="0" algn="just">
              <a:buNone/>
            </a:pPr>
            <a:endParaRPr lang="hr-HR" sz="2000" b="1" dirty="0" smtClean="0"/>
          </a:p>
          <a:p>
            <a:pPr algn="just"/>
            <a:endParaRPr lang="hr-HR" sz="2000" b="1" dirty="0"/>
          </a:p>
          <a:p>
            <a:pPr algn="just"/>
            <a:endParaRPr lang="hr-HR" sz="2000" b="1" dirty="0" smtClean="0"/>
          </a:p>
          <a:p>
            <a:pPr marL="0" indent="0" algn="just">
              <a:buNone/>
            </a:pPr>
            <a:endParaRPr lang="hr-HR" sz="2000" b="1" dirty="0" smtClean="0"/>
          </a:p>
          <a:p>
            <a:pPr marL="0" indent="0" algn="just">
              <a:buNone/>
            </a:pPr>
            <a:endParaRPr lang="hr-HR" sz="2000" b="1" dirty="0" smtClean="0"/>
          </a:p>
          <a:p>
            <a:pPr algn="just"/>
            <a:r>
              <a:rPr lang="hr-HR" sz="2000" b="1" dirty="0" smtClean="0"/>
              <a:t>6. PLANIRANJE</a:t>
            </a:r>
          </a:p>
          <a:p>
            <a:pPr algn="just"/>
            <a:r>
              <a:rPr lang="hr-HR" sz="2000" b="1" dirty="0" smtClean="0"/>
              <a:t>7. PODRŠKA</a:t>
            </a:r>
          </a:p>
          <a:p>
            <a:pPr algn="just"/>
            <a:r>
              <a:rPr lang="hr-HR" sz="2000" b="1" dirty="0" smtClean="0"/>
              <a:t>8. PROVEDBA</a:t>
            </a:r>
          </a:p>
          <a:p>
            <a:pPr algn="just"/>
            <a:r>
              <a:rPr lang="hr-HR" sz="2000" b="1" dirty="0" smtClean="0"/>
              <a:t>9. VREDNOVANJE PERMORMANSI</a:t>
            </a:r>
          </a:p>
          <a:p>
            <a:pPr algn="just"/>
            <a:r>
              <a:rPr lang="hr-HR" sz="2000" b="1" dirty="0" smtClean="0"/>
              <a:t>10. POBOLJŠAVANJE</a:t>
            </a:r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0137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404664"/>
            <a:ext cx="10971372" cy="1066800"/>
          </a:xfrm>
        </p:spPr>
        <p:txBody>
          <a:bodyPr/>
          <a:lstStyle/>
          <a:p>
            <a:pPr algn="ctr"/>
            <a:r>
              <a:rPr lang="hr-HR" b="1" dirty="0" smtClean="0"/>
              <a:t>IZAZOVI IMPLEMENTACIJE ISO 9001:2015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3303" y="1772816"/>
            <a:ext cx="10287000" cy="4190999"/>
          </a:xfrm>
        </p:spPr>
        <p:txBody>
          <a:bodyPr numCol="2">
            <a:normAutofit/>
          </a:bodyPr>
          <a:lstStyle/>
          <a:p>
            <a:endParaRPr lang="hr-HR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ODLUKA UPRAVE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ORGANIZACIJSKA I TEHNIČKA PRILAGODBA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FINANCIJSKI RESURSI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EDUKACIJA ZAPOSLENIKA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POVEĆANJE SVIJESTI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POSTAVLJANJE CILJEVA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smtClean="0"/>
              <a:t>SCREENING </a:t>
            </a:r>
            <a:r>
              <a:rPr lang="hr-HR" sz="1800" dirty="0" smtClean="0"/>
              <a:t>SUSTAVA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PDCA CIKLUS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PROVEDBA ZAHTJEVA NORME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 smtClean="0"/>
              <a:t>EKSTERNI AUDIT</a:t>
            </a:r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1489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844" y="188640"/>
            <a:ext cx="10971372" cy="1066800"/>
          </a:xfrm>
        </p:spPr>
        <p:txBody>
          <a:bodyPr rtlCol="0">
            <a:normAutofit/>
          </a:bodyPr>
          <a:lstStyle/>
          <a:p>
            <a:pPr algn="ctr" rtl="0"/>
            <a:r>
              <a:rPr lang="hr-HR" sz="2800" dirty="0" smtClean="0"/>
              <a:t>Procesni pristup ISO 9001:2015 norme</a:t>
            </a:r>
            <a:endParaRPr lang="hr-HR" sz="2800" dirty="0"/>
          </a:p>
        </p:txBody>
      </p:sp>
      <p:sp>
        <p:nvSpPr>
          <p:cNvPr id="5" name="Rezervirano mjesto za sadržaj 4"/>
          <p:cNvSpPr>
            <a:spLocks noGrp="1"/>
          </p:cNvSpPr>
          <p:nvPr>
            <p:ph sz="half" idx="1"/>
          </p:nvPr>
        </p:nvSpPr>
        <p:spPr>
          <a:xfrm>
            <a:off x="981844" y="1700808"/>
            <a:ext cx="5029200" cy="4191000"/>
          </a:xfrm>
        </p:spPr>
        <p:txBody>
          <a:bodyPr rtlCol="0"/>
          <a:lstStyle/>
          <a:p>
            <a:pPr rtl="0"/>
            <a:r>
              <a:rPr lang="hr-HR" dirty="0" smtClean="0"/>
              <a:t>UVOD</a:t>
            </a:r>
          </a:p>
          <a:p>
            <a:pPr rtl="0"/>
            <a:r>
              <a:rPr lang="hr-HR" sz="1600" dirty="0" smtClean="0"/>
              <a:t>Strateška odluka organizacije koja može poboljšati sveukupne performanse i pruža zdrave temelje održivog razvoja</a:t>
            </a:r>
          </a:p>
          <a:p>
            <a:pPr rtl="0"/>
            <a:r>
              <a:rPr lang="hr-HR" sz="1600" dirty="0" smtClean="0"/>
              <a:t>Sposobnost dosljednog osiguravanja proizvoda, ispunjenje zahtjeva kupca</a:t>
            </a:r>
          </a:p>
          <a:p>
            <a:pPr rtl="0"/>
            <a:r>
              <a:rPr lang="hr-HR" sz="1600" dirty="0" smtClean="0"/>
              <a:t>Obrada rizika</a:t>
            </a:r>
          </a:p>
          <a:p>
            <a:pPr rtl="0"/>
            <a:r>
              <a:rPr lang="hr-HR" sz="1600" dirty="0" smtClean="0"/>
              <a:t>Sposobnost dokazivanja sukladnosti sa definiranim zahtjevima SUK-a</a:t>
            </a:r>
            <a:endParaRPr lang="hr-HR" sz="1600" dirty="0"/>
          </a:p>
        </p:txBody>
      </p:sp>
      <p:graphicFrame>
        <p:nvGraphicFramePr>
          <p:cNvPr id="6" name="Rezervirano mjesto za sadržaj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6353430"/>
              </p:ext>
            </p:extLst>
          </p:nvPr>
        </p:nvGraphicFramePr>
        <p:xfrm>
          <a:off x="6310436" y="1556792"/>
          <a:ext cx="5256584" cy="354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PROCESNI PRISTUP PDCA </a:t>
                      </a:r>
                      <a:endParaRPr lang="hr-H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ISO 9001:2015</a:t>
                      </a:r>
                      <a:endParaRPr lang="hr-H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PLAN</a:t>
                      </a:r>
                      <a:endParaRPr lang="hr-H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hr-HR" sz="1600" noProof="0" dirty="0" smtClean="0"/>
                        <a:t>Plan</a:t>
                      </a:r>
                      <a:r>
                        <a:rPr lang="hr-HR" sz="1600" baseline="0" noProof="0" dirty="0" smtClean="0"/>
                        <a:t> uspostavi ciljeve sustava procese i resurse u skladu sa zahtjevima kupca i politikom organizacije, identificiraj obrade rizika</a:t>
                      </a:r>
                      <a:endParaRPr lang="hr-HR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DO </a:t>
                      </a:r>
                      <a:endParaRPr lang="hr-H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Implementiraj što je planirano</a:t>
                      </a:r>
                      <a:endParaRPr lang="hr-H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CHECK</a:t>
                      </a:r>
                      <a:endParaRPr lang="hr-H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Nadziri, mjeri procese</a:t>
                      </a:r>
                      <a:endParaRPr lang="hr-H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ACT</a:t>
                      </a:r>
                      <a:endParaRPr lang="hr-H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hr-HR" noProof="0" dirty="0" smtClean="0"/>
                        <a:t>Poduzmi radnje za poboljšanje</a:t>
                      </a:r>
                      <a:r>
                        <a:rPr lang="hr-HR" baseline="0" noProof="0" dirty="0" smtClean="0"/>
                        <a:t> performansi</a:t>
                      </a:r>
                      <a:endParaRPr lang="hr-HR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0" y="188640"/>
            <a:ext cx="10971372" cy="1066800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SUSTAV UPRAVLJANJA KVALITETOM ZAHTJEVI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1800" dirty="0" smtClean="0"/>
              <a:t>1. OPSEG</a:t>
            </a:r>
            <a:br>
              <a:rPr lang="hr-HR" sz="1800" dirty="0" smtClean="0"/>
            </a:br>
            <a:r>
              <a:rPr lang="hr-HR" sz="1800" dirty="0" smtClean="0"/>
              <a:t>2. NORMATIVNE REFERENCE</a:t>
            </a:r>
            <a:br>
              <a:rPr lang="hr-HR" sz="1800" dirty="0" smtClean="0"/>
            </a:br>
            <a:r>
              <a:rPr lang="hr-HR" sz="1800" dirty="0" smtClean="0"/>
              <a:t>3. POJMOVI I DEFINICIJE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9836" y="1628800"/>
            <a:ext cx="10287000" cy="4190999"/>
          </a:xfrm>
        </p:spPr>
        <p:txBody>
          <a:bodyPr numCol="2">
            <a:normAutofit/>
          </a:bodyPr>
          <a:lstStyle/>
          <a:p>
            <a:r>
              <a:rPr lang="hr-HR" sz="1600" b="1" dirty="0" smtClean="0"/>
              <a:t>1. OPSEG</a:t>
            </a:r>
          </a:p>
          <a:p>
            <a:r>
              <a:rPr lang="hr-HR" sz="1600" b="1" dirty="0" smtClean="0"/>
              <a:t>Međunarodna norma definira zahtjeve za SUK </a:t>
            </a:r>
          </a:p>
          <a:p>
            <a:pPr marL="0" indent="0">
              <a:buNone/>
            </a:pPr>
            <a:r>
              <a:rPr lang="hr-HR" sz="1600" b="1" dirty="0"/>
              <a:t>k</a:t>
            </a:r>
            <a:r>
              <a:rPr lang="hr-HR" sz="1600" b="1" dirty="0" smtClean="0"/>
              <a:t>ada organizacija</a:t>
            </a:r>
            <a:r>
              <a:rPr lang="hr-HR" sz="1600" b="1" dirty="0"/>
              <a:t>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400" dirty="0" smtClean="0"/>
              <a:t>Treba dokazati svoju sposobnost dosljednog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400" dirty="0"/>
              <a:t>p</a:t>
            </a:r>
            <a:r>
              <a:rPr lang="hr-HR" sz="1400" dirty="0" smtClean="0"/>
              <a:t>ružanja proizvoda usluga koji udovoljavaju zahtjevima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400" dirty="0" smtClean="0"/>
              <a:t> kupca i zakonskim zahtjevima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400" dirty="0" smtClean="0"/>
              <a:t>Namjerava poboljšati zadovoljstvo kupca</a:t>
            </a:r>
          </a:p>
          <a:p>
            <a:pPr>
              <a:lnSpc>
                <a:spcPct val="100000"/>
              </a:lnSpc>
            </a:pPr>
            <a:r>
              <a:rPr lang="hr-HR" sz="1600" b="1" dirty="0" smtClean="0"/>
              <a:t>2.  NORMATIVNE REFERENCE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600" dirty="0" smtClean="0"/>
              <a:t>- Za reference označene datumom, primjenjivo je samo navedeno izdanje</a:t>
            </a:r>
          </a:p>
          <a:p>
            <a:pPr marL="0" indent="0">
              <a:lnSpc>
                <a:spcPct val="100000"/>
              </a:lnSpc>
              <a:buNone/>
            </a:pPr>
            <a:endParaRPr lang="hr-HR" sz="1600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600" dirty="0" smtClean="0"/>
              <a:t>Za reference koje nisu označene datumom, primjenjivo je samo posljednje izdanje referentno dokumenta</a:t>
            </a:r>
          </a:p>
          <a:p>
            <a:pPr>
              <a:lnSpc>
                <a:spcPct val="100000"/>
              </a:lnSpc>
            </a:pPr>
            <a:r>
              <a:rPr lang="hr-HR" sz="1600" b="1" dirty="0" smtClean="0"/>
              <a:t>3. POJMOVI I DEFINICIJE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600" dirty="0" smtClean="0"/>
              <a:t>- Primjenjivi su pojmovi i definicije dane u ISO 9000:2015</a:t>
            </a:r>
          </a:p>
          <a:p>
            <a:pPr marL="0" indent="0">
              <a:lnSpc>
                <a:spcPct val="100000"/>
              </a:lnSpc>
              <a:buNone/>
            </a:pPr>
            <a:endParaRPr lang="hr-HR" sz="1600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hr-HR" sz="1600" dirty="0" smtClean="0"/>
          </a:p>
        </p:txBody>
      </p:sp>
    </p:spTree>
    <p:extLst>
      <p:ext uri="{BB962C8B-B14F-4D97-AF65-F5344CB8AC3E}">
        <p14:creationId xmlns:p14="http://schemas.microsoft.com/office/powerpoint/2010/main" val="39646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780" y="332656"/>
            <a:ext cx="10971372" cy="106680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SUSTAV UPRAVLJANJA KVALITETOM ZAHTJEVI</a:t>
            </a:r>
            <a:br>
              <a:rPr lang="hr-HR" sz="2400" b="1" dirty="0" smtClean="0"/>
            </a:br>
            <a:r>
              <a:rPr lang="hr-HR" sz="2400" b="1" dirty="0" smtClean="0"/>
              <a:t>4. KONTEKST ORGANIZACIJE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1844" y="1700808"/>
            <a:ext cx="10287000" cy="419099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hr-HR" sz="1600" b="1" dirty="0" smtClean="0"/>
              <a:t>4.1. RAZUMIJEVANJE ORGANIZACIJE I</a:t>
            </a:r>
          </a:p>
          <a:p>
            <a:pPr marL="0" indent="0">
              <a:buNone/>
            </a:pPr>
            <a:r>
              <a:rPr lang="hr-HR" sz="1600" b="1" dirty="0" smtClean="0"/>
              <a:t>NJEZINOG KONTEKSTA</a:t>
            </a:r>
          </a:p>
          <a:p>
            <a:r>
              <a:rPr lang="hr-HR" sz="1600" dirty="0" smtClean="0"/>
              <a:t>Određivanje vanjskih i unutarnjih pitanja koja su</a:t>
            </a:r>
          </a:p>
          <a:p>
            <a:pPr marL="0" indent="0">
              <a:buNone/>
            </a:pPr>
            <a:r>
              <a:rPr lang="hr-HR" sz="1600" dirty="0" smtClean="0"/>
              <a:t>Relevantna za organizacijsku svrhu i strateški smjer, a </a:t>
            </a:r>
          </a:p>
          <a:p>
            <a:pPr marL="0" indent="0">
              <a:buNone/>
            </a:pPr>
            <a:r>
              <a:rPr lang="hr-HR" sz="1600" dirty="0"/>
              <a:t>k</a:t>
            </a:r>
            <a:r>
              <a:rPr lang="hr-HR" sz="1600" dirty="0" smtClean="0"/>
              <a:t>oja utječe na sposobnost ostvarivanja rezultata</a:t>
            </a:r>
          </a:p>
          <a:p>
            <a:pPr marL="0" indent="0">
              <a:buNone/>
            </a:pPr>
            <a:r>
              <a:rPr lang="hr-HR" sz="1600" b="1" dirty="0" smtClean="0"/>
              <a:t>4.2. RAZUMIJEVANJE POTREBA I OČEKIVANJA</a:t>
            </a:r>
          </a:p>
          <a:p>
            <a:pPr marL="0" indent="0">
              <a:buNone/>
            </a:pPr>
            <a:r>
              <a:rPr lang="hr-HR" sz="1600" b="1" dirty="0" smtClean="0"/>
              <a:t>ZAINTERESIRANIH STRANA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/>
              <a:t>4.3. ODREĐIVANJE OPSEGA SUK-a</a:t>
            </a:r>
          </a:p>
          <a:p>
            <a:r>
              <a:rPr lang="hr-HR" sz="1600" dirty="0" smtClean="0"/>
              <a:t>Razmatranje vanjskih i unutarnjih pitanja</a:t>
            </a:r>
          </a:p>
          <a:p>
            <a:r>
              <a:rPr lang="hr-HR" sz="1600" dirty="0" smtClean="0"/>
              <a:t>Razmatranje zahtjeva relevantnih zainteresiranih strana </a:t>
            </a:r>
          </a:p>
          <a:p>
            <a:r>
              <a:rPr lang="hr-HR" sz="1600" dirty="0" smtClean="0"/>
              <a:t>Proizvodi i usluge organizacije</a:t>
            </a:r>
          </a:p>
          <a:p>
            <a:r>
              <a:rPr lang="hr-HR" sz="1600" dirty="0" smtClean="0"/>
              <a:t>Opseg SUK-a mora biti dostupan i održavan kao dokumentirana informacija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9168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7788" y="404664"/>
            <a:ext cx="10971372" cy="106680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SUSTAV UPRAVLJANJA KVALITETOM ZAHTJEVI</a:t>
            </a:r>
            <a:br>
              <a:rPr lang="hr-HR" sz="2400" b="1" dirty="0" smtClean="0"/>
            </a:br>
            <a:r>
              <a:rPr lang="hr-HR" sz="2400" b="1" dirty="0" smtClean="0"/>
              <a:t>4. KONTEKST ORGANIZACIJE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9836" y="1844824"/>
            <a:ext cx="10287000" cy="4190999"/>
          </a:xfrm>
        </p:spPr>
        <p:txBody>
          <a:bodyPr numCol="2">
            <a:normAutofit/>
          </a:bodyPr>
          <a:lstStyle/>
          <a:p>
            <a:r>
              <a:rPr lang="hr-HR" sz="1600" dirty="0" smtClean="0"/>
              <a:t>4.4. SUK I NJEGOVI PROCESI</a:t>
            </a:r>
          </a:p>
          <a:p>
            <a:r>
              <a:rPr lang="hr-HR" sz="1600" dirty="0" smtClean="0"/>
              <a:t>Uspostaviti, implementirati, održavati i </a:t>
            </a:r>
          </a:p>
          <a:p>
            <a:pPr marL="0" indent="0">
              <a:buNone/>
            </a:pPr>
            <a:r>
              <a:rPr lang="hr-HR" sz="1600" dirty="0" smtClean="0"/>
              <a:t>trajno poboljšavati</a:t>
            </a:r>
          </a:p>
          <a:p>
            <a:r>
              <a:rPr lang="hr-HR" sz="1600" dirty="0" smtClean="0"/>
              <a:t>Utvrditi zahtijevane ulaze i očekivane izlaze,</a:t>
            </a:r>
          </a:p>
          <a:p>
            <a:pPr marL="0" indent="0">
              <a:buNone/>
            </a:pPr>
            <a:r>
              <a:rPr lang="hr-HR" sz="1600" dirty="0"/>
              <a:t>s</a:t>
            </a:r>
            <a:r>
              <a:rPr lang="hr-HR" sz="1600" dirty="0" smtClean="0"/>
              <a:t>lijed i međudjelovanje procesa, nadzirati, mjeriti</a:t>
            </a:r>
          </a:p>
          <a:p>
            <a:pPr marL="0" indent="0">
              <a:buNone/>
            </a:pPr>
            <a:r>
              <a:rPr lang="hr-HR" sz="1600" dirty="0" smtClean="0"/>
              <a:t>i povezati indikatore performansi, potrebne resurse, </a:t>
            </a:r>
          </a:p>
          <a:p>
            <a:pPr marL="0" indent="0">
              <a:buNone/>
            </a:pPr>
            <a:r>
              <a:rPr lang="hr-HR" sz="1600" dirty="0" smtClean="0"/>
              <a:t>dodijeliti odgovornost, obraditi rizike i prilike, vrednovati</a:t>
            </a:r>
          </a:p>
          <a:p>
            <a:pPr marL="0" indent="0">
              <a:buNone/>
            </a:pPr>
            <a:r>
              <a:rPr lang="hr-HR" sz="1600" dirty="0"/>
              <a:t>p</a:t>
            </a:r>
            <a:r>
              <a:rPr lang="hr-HR" sz="1600" dirty="0" smtClean="0"/>
              <a:t>roces i implementirati bilo koje potrebne primjene kako bi se osiguralo da procesi daju rezultate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lang="hr-HR" sz="1600" dirty="0"/>
          </a:p>
          <a:p>
            <a:pPr>
              <a:lnSpc>
                <a:spcPct val="200000"/>
              </a:lnSpc>
            </a:pPr>
            <a:r>
              <a:rPr lang="hr-HR" sz="1600" dirty="0" smtClean="0"/>
              <a:t>U nužnoj mjeri organizacija mora održavati dokumentirane informacije za podržavanje provedbe svojih procesa, te sačuvati dokumentirane informacije za postizanje povjerenja kako su procesi provedeni sukladno planu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6603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420_TF02801084" id="{C4CD798E-23C0-435A-81D8-E6747766CD44}" vid="{A87A6903-202A-4680-9D2A-03702CADA8AD}"/>
    </a:ext>
  </a:extLst>
</a:theme>
</file>

<file path=ppt/theme/theme2.xml><?xml version="1.0" encoding="utf-8"?>
<a:theme xmlns:a="http://schemas.openxmlformats.org/drawingml/2006/main" name="Tema sustava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poslovnog marketinga u staklenoj kocki (široki zaslon)</Template>
  <TotalTime>557</TotalTime>
  <Words>1275</Words>
  <Application>Microsoft Office PowerPoint</Application>
  <PresentationFormat>Prilagođeno</PresentationFormat>
  <Paragraphs>230</Paragraphs>
  <Slides>19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Corbel</vt:lpstr>
      <vt:lpstr>Wingdings</vt:lpstr>
      <vt:lpstr>Marketing 16x9</vt:lpstr>
      <vt:lpstr>Sustav upravljanja kvalitetom</vt:lpstr>
      <vt:lpstr>Ova međunarodne norma se temelji na procesnom pristupu, koji uključuje Plan-Do-Check-Act Ciklus (PDCA) i razmišljanje na temelju rizika PDCA ciklus omogućava organizaciji da odredi faktore koji mogu utjecati na devijaciju procesa i SUK organizacije od planiranih rezultata, da postavi preventivne mjere kako bi minimalizirala negativne posljedice</vt:lpstr>
      <vt:lpstr>NAČELA UPRAVLJANJA KVALITETOM </vt:lpstr>
      <vt:lpstr>SUSTAV UPRAVLJANJA KVALITETOM I NJEGOVI ZAHTJEVI</vt:lpstr>
      <vt:lpstr>IZAZOVI IMPLEMENTACIJE ISO 9001:2015 </vt:lpstr>
      <vt:lpstr>Procesni pristup ISO 9001:2015 norme</vt:lpstr>
      <vt:lpstr>SUSTAV UPRAVLJANJA KVALITETOM ZAHTJEVI 1. OPSEG 2. NORMATIVNE REFERENCE 3. POJMOVI I DEFINICIJE</vt:lpstr>
      <vt:lpstr>SUSTAV UPRAVLJANJA KVALITETOM ZAHTJEVI 4. KONTEKST ORGANIZACIJE</vt:lpstr>
      <vt:lpstr>SUSTAV UPRAVLJANJA KVALITETOM ZAHTJEVI 4. KONTEKST ORGANIZACIJE</vt:lpstr>
      <vt:lpstr>SUSTAV UPRAVLJANJA KVALITETOM 5. VOĐENJE 5.1. VOĐENJE I OPREDJELJENJE</vt:lpstr>
      <vt:lpstr>SUSTAV UPRAVLJANJA KVALITETOM 5.2. POLITIKA 5.3.ORGANIZACIJSKE ULOGE, ODGOVORNOSTI I OVLASTI</vt:lpstr>
      <vt:lpstr>  SUSTAV UPRAVLJANJA KVALITETOM 6. PLANIRANJE 6.1. RADNJE ZA OBRADU RIZIKA I PRILIKA 6.2. CILJEVI KVALITETE 6.3. PLANIRANJE PROMJENA</vt:lpstr>
      <vt:lpstr>SUSTAV UPRAVLJANJA KVALITETOM 7. PODRŠKA 7.1. RESURSI 7.2. KOMPETENCIJA</vt:lpstr>
      <vt:lpstr>SUSTAV UPRAVLJANJA KVALITETOM 7.3. SVIJEST 7.4. KOMUNIKACIJA 7.5. DOKUMENTIRANE INFORMACIJE</vt:lpstr>
      <vt:lpstr>SUSTAV UPRAVLJANJA KVALITETOM- PROVEDBA 8.1. OPERATIVNO PLANIRANJE I NADZOR 8.2. ZAHTJEVI ZA PROIZVODE I USLUGE 8.3. PROJEKTIRANJE I RAZVOJ PROIZVODA I USLUGA 8.4. NADZOR VANJSKIH NABAVLJENIH PROCESA, PROIZVODA I USLUGA</vt:lpstr>
      <vt:lpstr>SUSTAV UPRAVLJANJA KVALITETOM-PROVEDBA 8.5. PROIZVODNJA I PRUŽANJE USLUGA 8.6. IZDAVANJE PROIZVODA  I USLUGA 8.7. UPRAVLJANJE NESUKLADNIM IZLAZIMA</vt:lpstr>
      <vt:lpstr>SUSTAV  UPRAVLJANJA KVALITETOM   9. VREDNOVANJE PERFORMANSI 9.1. NADZOR, MJERENJE, ANALIZA I VREDNOVANJE 9.2. INTERNI AUDIT 9.3. UPRAVINA OCJENA</vt:lpstr>
      <vt:lpstr>10. POBOLJŠAVANJE 10.1 OPĆENITO 10.2 NESUKLADNOST I KOREKTIVNA RADNJA 10.3 TRAJNO POBOLJŠANJE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Ana-Marija Putric</dc:creator>
  <cp:lastModifiedBy>Ana-Marija Putric</cp:lastModifiedBy>
  <cp:revision>43</cp:revision>
  <dcterms:created xsi:type="dcterms:W3CDTF">2022-03-17T10:04:32Z</dcterms:created>
  <dcterms:modified xsi:type="dcterms:W3CDTF">2022-04-19T07:56:28Z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